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9" r:id="rId11"/>
    <p:sldId id="266" r:id="rId12"/>
    <p:sldId id="263" r:id="rId13"/>
    <p:sldId id="265" r:id="rId14"/>
    <p:sldId id="268" r:id="rId15"/>
    <p:sldId id="271" r:id="rId16"/>
    <p:sldId id="273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2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A163A6-F3EA-0B49-978C-E712A1812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F244A0-77A7-F34A-A51A-5D7D01DFE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C6E355-6508-0F45-85E4-CE9D00438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F4D90E-5705-5B44-AE29-A85E3AE6D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2527EC-CE13-6448-BF8B-D9468D3B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65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CA5155-9951-2443-B4DD-4E496ACC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BB2B583-2817-794C-95B8-CB8BFFFDE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529819-01B3-3945-91DF-F744D7A59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605ACA-27F3-3E48-AF3C-2F94EB354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F18472-F334-0341-BFED-93D1CEC3A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88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C525EC-01BA-754E-B4AB-F4D0F39F6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6EE4A5-3C0B-8245-B158-C6BB55E7E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97140D-B566-4F47-91D8-F58A889FC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2115C4-DCD5-D64C-B336-C74C4F7B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06598F-60EE-4E44-9848-75C31413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098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9FFEF9-BA4F-9A4F-B989-6EFFFD97C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4E2005-CB8D-0F48-8B23-021432029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8DA69F7-DBC0-6E42-9EDE-4925143D5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5B9358-C262-C449-AFBA-F58F20ED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D472CD-CA85-A848-81DD-169A9E3A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61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BECC3-0521-6244-9823-B6A660DB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4256FF-5B50-524F-8311-1EF874314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18FAE3-A8FD-A847-95D1-D29D8D6D1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F312F80-D8EE-3D40-8788-1359B7560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C8293A-0D5D-D54F-9603-C2C893550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71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67C3E-FE5A-D44E-B11D-9FDCEFEA2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DFF95C-6072-FD45-BEA3-5870C4F34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D11FB8-AFDA-3D47-97B1-58C7FA051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7BE610-5845-F342-8A22-FADEE695B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0F02227-A72F-EA48-AFDE-6F94ECD79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38338F-40D8-D849-B6FA-03E32550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331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AD32AF-EB24-404A-A0B7-3965497E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5FF531-D8FC-F240-9DA4-7761898A0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E9BD46-E942-4C41-8586-5C78453D3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C3DD3D-9A4D-2F40-AB46-80BC2A7118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17F1A3-03A9-424E-8D0C-0CD55FAF4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F2D7D47-A344-E64E-B768-2A3363EC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9260056-4155-2741-B09C-2CA477B1C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8E15043-E26B-1F4B-9E0F-CFE21C77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115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3938EB-1487-8A42-B319-30F57C32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BA98A3-62A9-744E-87EA-BD79FE453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1929DB9-E8DA-2845-967B-3280A9A41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DCDAF8E-AA71-8C41-B7B4-EB853999C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699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A11E499-13E4-F84A-BDC4-61B1AC05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86570B4-A768-4B43-853B-5F94F99D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F09FCD-E62B-D347-BE23-A90D8C1E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505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E507B4-9C1A-524E-8638-42BD20F7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5C3461-E443-954B-BBFE-0258F7137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59F76C-12BD-A74D-AEC0-4AB32D21E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63A1E0-9DAB-ED4B-910A-52F95D955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E75CF4-8336-A242-A914-9F78FFF0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07C5BB-8E23-4D40-A0D8-6FE949C34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560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2BBEA4-540E-5648-9671-2772ED54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4D39C3E-E72B-064F-ACAC-72B0EE480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1533DA-83E4-9841-8B1A-583A72629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0A6536-0660-C147-9F0F-F4A98DD94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F0EF8F-6C56-F946-9881-AC32A749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70370B-41E2-8347-8AE0-EC696D52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66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90EC11-C038-7A46-BE2C-FB15BD0C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449B00-3BCE-D544-A42F-DC23FC065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3CC21F-8575-FB45-8065-70D90D112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27B4C-C117-B543-A05D-04438113C084}" type="datetimeFigureOut">
              <a:rPr lang="fr-FR" smtClean="0"/>
              <a:t>23/06/2020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550492-9886-3441-B023-1E5DFF0B8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9FCA3D-9F73-8644-837A-11CAFBC07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3036A-15B4-774E-8599-E8DADD1878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50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1DDF302-0B89-E049-B130-698AE5591B59}"/>
              </a:ext>
            </a:extLst>
          </p:cNvPr>
          <p:cNvSpPr txBox="1"/>
          <p:nvPr/>
        </p:nvSpPr>
        <p:spPr>
          <a:xfrm>
            <a:off x="259644" y="259644"/>
            <a:ext cx="2600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Pion Pierre-Etienne</a:t>
            </a:r>
          </a:p>
          <a:p>
            <a:r>
              <a:rPr lang="fr-FR" sz="2400" dirty="0"/>
              <a:t>IPSA Paris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11C4FA5-0B79-8B49-9DAC-BB3CF99231BA}"/>
              </a:ext>
            </a:extLst>
          </p:cNvPr>
          <p:cNvSpPr txBox="1"/>
          <p:nvPr/>
        </p:nvSpPr>
        <p:spPr>
          <a:xfrm>
            <a:off x="2034503" y="1690062"/>
            <a:ext cx="849802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Présentation des résultats obtenus concernant la prédiction des sections efficaces de noyaux face à une absorption de rayons gamma à l’aide d’un réseau de neurones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E4F646-5386-454B-9B9E-38AE4F1251D0}"/>
              </a:ext>
            </a:extLst>
          </p:cNvPr>
          <p:cNvSpPr txBox="1"/>
          <p:nvPr/>
        </p:nvSpPr>
        <p:spPr>
          <a:xfrm>
            <a:off x="146755" y="6218156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23/06/2020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B55BDC-52EA-F04B-94E2-808C37C0F4D9}"/>
              </a:ext>
            </a:extLst>
          </p:cNvPr>
          <p:cNvSpPr txBox="1"/>
          <p:nvPr/>
        </p:nvSpPr>
        <p:spPr>
          <a:xfrm>
            <a:off x="8591094" y="6218156"/>
            <a:ext cx="3454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Tuteur : Mr Marco Martini</a:t>
            </a:r>
          </a:p>
        </p:txBody>
      </p:sp>
    </p:spTree>
    <p:extLst>
      <p:ext uri="{BB962C8B-B14F-4D97-AF65-F5344CB8AC3E}">
        <p14:creationId xmlns:p14="http://schemas.microsoft.com/office/powerpoint/2010/main" val="351396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E05827B-03E8-8A40-AF99-121140C12609}"/>
              </a:ext>
            </a:extLst>
          </p:cNvPr>
          <p:cNvSpPr txBox="1"/>
          <p:nvPr/>
        </p:nvSpPr>
        <p:spPr>
          <a:xfrm>
            <a:off x="231226" y="241737"/>
            <a:ext cx="32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Résultats 1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FC1BA43-AAD3-7B44-96E2-F27BF8240371}"/>
              </a:ext>
            </a:extLst>
          </p:cNvPr>
          <p:cNvSpPr txBox="1"/>
          <p:nvPr/>
        </p:nvSpPr>
        <p:spPr>
          <a:xfrm>
            <a:off x="402810" y="5901050"/>
            <a:ext cx="271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Voir annexe pour les résultats complets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D869C05-303D-2740-AD24-D942F4F1D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2685704"/>
            <a:ext cx="8397811" cy="39160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FF652AB-DAFA-2445-BA86-05017C13E7C0}"/>
              </a:ext>
            </a:extLst>
          </p:cNvPr>
          <p:cNvSpPr txBox="1"/>
          <p:nvPr/>
        </p:nvSpPr>
        <p:spPr>
          <a:xfrm>
            <a:off x="402810" y="956950"/>
            <a:ext cx="372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par </a:t>
            </a:r>
            <a:r>
              <a:rPr lang="fr-FR" dirty="0" err="1"/>
              <a:t>X_train</a:t>
            </a:r>
            <a:r>
              <a:rPr lang="fr-FR" dirty="0"/>
              <a:t> </a:t>
            </a:r>
            <a:r>
              <a:rPr lang="fr-FR" dirty="0" err="1"/>
              <a:t>train_split</a:t>
            </a:r>
            <a:r>
              <a:rPr lang="fr-FR" dirty="0"/>
              <a:t>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D46C2C-53D2-664B-B289-7EBF62599D68}"/>
              </a:ext>
            </a:extLst>
          </p:cNvPr>
          <p:cNvSpPr txBox="1"/>
          <p:nvPr/>
        </p:nvSpPr>
        <p:spPr>
          <a:xfrm>
            <a:off x="304670" y="3105834"/>
            <a:ext cx="320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Prédiction plausible pour les cas avec nombre données faible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6A02156-1A04-0F40-8CEB-ECB0744F25DB}"/>
              </a:ext>
            </a:extLst>
          </p:cNvPr>
          <p:cNvSpPr txBox="1"/>
          <p:nvPr/>
        </p:nvSpPr>
        <p:spPr>
          <a:xfrm>
            <a:off x="304671" y="4144213"/>
            <a:ext cx="335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Prédiction lisse pour les cas oscillants </a:t>
            </a:r>
            <a:endParaRPr lang="fr-FR" dirty="0"/>
          </a:p>
        </p:txBody>
      </p:sp>
      <p:pic>
        <p:nvPicPr>
          <p:cNvPr id="12" name="Image 11" descr="Une image contenant carte&#10;&#10;Description générée automatiquement">
            <a:extLst>
              <a:ext uri="{FF2B5EF4-FFF2-40B4-BE49-F238E27FC236}">
                <a16:creationId xmlns:a16="http://schemas.microsoft.com/office/drawing/2014/main" id="{9A567EAF-F495-F443-AD97-7376D224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035" y="158404"/>
            <a:ext cx="3975100" cy="25273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45CB663-3D34-8C46-80BF-1DD691A64789}"/>
              </a:ext>
            </a:extLst>
          </p:cNvPr>
          <p:cNvSpPr txBox="1"/>
          <p:nvPr/>
        </p:nvSpPr>
        <p:spPr>
          <a:xfrm>
            <a:off x="5193323" y="1003116"/>
            <a:ext cx="244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prédictions sont proches de la réalité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2302BE2-E9ED-3B4F-90C1-76D88D85A7F5}"/>
              </a:ext>
            </a:extLst>
          </p:cNvPr>
          <p:cNvSpPr txBox="1"/>
          <p:nvPr/>
        </p:nvSpPr>
        <p:spPr>
          <a:xfrm>
            <a:off x="579865" y="2181249"/>
            <a:ext cx="287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Aperçu pour certains noyaux</a:t>
            </a:r>
          </a:p>
        </p:txBody>
      </p:sp>
    </p:spTree>
    <p:extLst>
      <p:ext uri="{BB962C8B-B14F-4D97-AF65-F5344CB8AC3E}">
        <p14:creationId xmlns:p14="http://schemas.microsoft.com/office/powerpoint/2010/main" val="380995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669FC4D-AC1A-B640-897A-F64FC17B6ABB}"/>
              </a:ext>
            </a:extLst>
          </p:cNvPr>
          <p:cNvSpPr txBox="1"/>
          <p:nvPr/>
        </p:nvSpPr>
        <p:spPr>
          <a:xfrm>
            <a:off x="231226" y="241737"/>
            <a:ext cx="32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Résultats 2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155C87-E5F6-4944-B1D9-380A40119C4F}"/>
              </a:ext>
            </a:extLst>
          </p:cNvPr>
          <p:cNvSpPr txBox="1"/>
          <p:nvPr/>
        </p:nvSpPr>
        <p:spPr>
          <a:xfrm>
            <a:off x="402810" y="956950"/>
            <a:ext cx="346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par </a:t>
            </a:r>
            <a:r>
              <a:rPr lang="fr-FR" dirty="0" err="1"/>
              <a:t>X_train</a:t>
            </a:r>
            <a:r>
              <a:rPr lang="fr-FR" dirty="0"/>
              <a:t> imposé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A10739C-9971-5248-8EE4-5C17095D4153}"/>
              </a:ext>
            </a:extLst>
          </p:cNvPr>
          <p:cNvSpPr txBox="1"/>
          <p:nvPr/>
        </p:nvSpPr>
        <p:spPr>
          <a:xfrm>
            <a:off x="402810" y="1672163"/>
            <a:ext cx="427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/>
              <a:t>X_train</a:t>
            </a:r>
            <a:r>
              <a:rPr lang="fr-FR" dirty="0"/>
              <a:t> sans les noyaux affichés ci-contre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42F9584-8311-2541-A0CD-4E6A8B344955}"/>
              </a:ext>
            </a:extLst>
          </p:cNvPr>
          <p:cNvSpPr txBox="1"/>
          <p:nvPr/>
        </p:nvSpPr>
        <p:spPr>
          <a:xfrm>
            <a:off x="362838" y="3177562"/>
            <a:ext cx="4180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Commentaires</a:t>
            </a:r>
            <a:r>
              <a:rPr lang="fr-FR" dirty="0"/>
              <a:t> : les </a:t>
            </a:r>
            <a:r>
              <a:rPr lang="fr-FR" b="1" dirty="0"/>
              <a:t>prédictions</a:t>
            </a:r>
            <a:r>
              <a:rPr lang="fr-FR" dirty="0"/>
              <a:t> sont d’une bonne qualité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9C7C603-60D6-E440-BF1F-72EF09874797}"/>
              </a:ext>
            </a:extLst>
          </p:cNvPr>
          <p:cNvSpPr txBox="1"/>
          <p:nvPr/>
        </p:nvSpPr>
        <p:spPr>
          <a:xfrm>
            <a:off x="539770" y="4567914"/>
            <a:ext cx="382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Prédiction plausible pour les cas avec nombre données faible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309705-0BA8-F146-A9AD-3B690F552379}"/>
              </a:ext>
            </a:extLst>
          </p:cNvPr>
          <p:cNvSpPr txBox="1"/>
          <p:nvPr/>
        </p:nvSpPr>
        <p:spPr>
          <a:xfrm>
            <a:off x="539770" y="5606293"/>
            <a:ext cx="400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Prédiction lisse pour les cas oscillants </a:t>
            </a:r>
            <a:endParaRPr lang="fr-FR" dirty="0"/>
          </a:p>
        </p:txBody>
      </p:sp>
      <p:pic>
        <p:nvPicPr>
          <p:cNvPr id="16" name="Image 1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E03A4CA-CCB6-5341-A0B7-8F09E565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865" y="991011"/>
            <a:ext cx="7043395" cy="50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93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107A4D2-0A8D-914B-B5B9-13BCBF7AEB13}"/>
              </a:ext>
            </a:extLst>
          </p:cNvPr>
          <p:cNvSpPr txBox="1"/>
          <p:nvPr/>
        </p:nvSpPr>
        <p:spPr>
          <a:xfrm>
            <a:off x="231226" y="241737"/>
            <a:ext cx="32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Résultats 1 :</a:t>
            </a:r>
          </a:p>
        </p:txBody>
      </p:sp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58A7CC18-E730-7B4E-AB66-905CD86D3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163"/>
            <a:ext cx="12013980" cy="456588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2A8C044-D429-9E4E-ABA8-39F94DA193CD}"/>
              </a:ext>
            </a:extLst>
          </p:cNvPr>
          <p:cNvSpPr txBox="1"/>
          <p:nvPr/>
        </p:nvSpPr>
        <p:spPr>
          <a:xfrm>
            <a:off x="402810" y="956950"/>
            <a:ext cx="372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par </a:t>
            </a:r>
            <a:r>
              <a:rPr lang="fr-FR" dirty="0" err="1"/>
              <a:t>X_train</a:t>
            </a:r>
            <a:r>
              <a:rPr lang="fr-FR" dirty="0"/>
              <a:t> </a:t>
            </a:r>
            <a:r>
              <a:rPr lang="fr-FR" dirty="0" err="1"/>
              <a:t>train_split</a:t>
            </a:r>
            <a:r>
              <a:rPr lang="fr-FR" dirty="0"/>
              <a:t> :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2D179BD5-F0F0-1542-A1DC-23D4F58AB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11"/>
          <a:stretch/>
        </p:blipFill>
        <p:spPr>
          <a:xfrm>
            <a:off x="8692447" y="27924"/>
            <a:ext cx="3492000" cy="187711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03DC8BD-17E3-1942-A6F3-77AD331BF1CA}"/>
              </a:ext>
            </a:extLst>
          </p:cNvPr>
          <p:cNvSpPr txBox="1"/>
          <p:nvPr/>
        </p:nvSpPr>
        <p:spPr>
          <a:xfrm>
            <a:off x="5861538" y="94956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Z=50, A&lt;124</a:t>
            </a:r>
          </a:p>
        </p:txBody>
      </p:sp>
    </p:spTree>
    <p:extLst>
      <p:ext uri="{BB962C8B-B14F-4D97-AF65-F5344CB8AC3E}">
        <p14:creationId xmlns:p14="http://schemas.microsoft.com/office/powerpoint/2010/main" val="276928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E9D2FAC6-440C-804A-94D8-69212565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57" y="241737"/>
            <a:ext cx="7279217" cy="36930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0CFA6E-3582-B442-8A3A-447667442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121" y="3934809"/>
            <a:ext cx="5396088" cy="281911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51579E7-C03D-6140-9EBD-355D827FF079}"/>
              </a:ext>
            </a:extLst>
          </p:cNvPr>
          <p:cNvSpPr txBox="1"/>
          <p:nvPr/>
        </p:nvSpPr>
        <p:spPr>
          <a:xfrm>
            <a:off x="231226" y="241737"/>
            <a:ext cx="32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Résultats 1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8D8011-A78E-C940-9498-E36652901CF3}"/>
              </a:ext>
            </a:extLst>
          </p:cNvPr>
          <p:cNvSpPr txBox="1"/>
          <p:nvPr/>
        </p:nvSpPr>
        <p:spPr>
          <a:xfrm>
            <a:off x="231226" y="2782669"/>
            <a:ext cx="527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les isotopes de Sn (Z=50), les prédictions rejoignent les modèles du fichier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09CE902-3566-F34B-A99B-26000BAAA563}"/>
              </a:ext>
            </a:extLst>
          </p:cNvPr>
          <p:cNvSpPr txBox="1"/>
          <p:nvPr/>
        </p:nvSpPr>
        <p:spPr>
          <a:xfrm>
            <a:off x="248968" y="3960936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arxiv.org</a:t>
            </a:r>
            <a:r>
              <a:rPr lang="fr-FR" dirty="0"/>
              <a:t>/</a:t>
            </a:r>
            <a:r>
              <a:rPr lang="fr-FR" dirty="0" err="1"/>
              <a:t>pdf</a:t>
            </a:r>
            <a:r>
              <a:rPr lang="fr-FR" dirty="0"/>
              <a:t>/1607.08483.pdf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D44E2C-7C83-8D44-9BAA-D0D81EDD622E}"/>
              </a:ext>
            </a:extLst>
          </p:cNvPr>
          <p:cNvSpPr txBox="1"/>
          <p:nvPr/>
        </p:nvSpPr>
        <p:spPr>
          <a:xfrm>
            <a:off x="402810" y="956950"/>
            <a:ext cx="372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par </a:t>
            </a:r>
            <a:r>
              <a:rPr lang="fr-FR" dirty="0" err="1"/>
              <a:t>X_train</a:t>
            </a:r>
            <a:r>
              <a:rPr lang="fr-FR" dirty="0"/>
              <a:t> </a:t>
            </a:r>
            <a:r>
              <a:rPr lang="fr-FR" dirty="0" err="1"/>
              <a:t>train_split</a:t>
            </a:r>
            <a:r>
              <a:rPr lang="fr-FR" dirty="0"/>
              <a:t> 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90EFBB-5D01-8048-A5F6-D1497234DA95}"/>
              </a:ext>
            </a:extLst>
          </p:cNvPr>
          <p:cNvSpPr txBox="1"/>
          <p:nvPr/>
        </p:nvSpPr>
        <p:spPr>
          <a:xfrm>
            <a:off x="1324708" y="1887415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Z=50, A&gt;126</a:t>
            </a:r>
          </a:p>
        </p:txBody>
      </p:sp>
    </p:spTree>
    <p:extLst>
      <p:ext uri="{BB962C8B-B14F-4D97-AF65-F5344CB8AC3E}">
        <p14:creationId xmlns:p14="http://schemas.microsoft.com/office/powerpoint/2010/main" val="1284722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D3A4CCE-09E5-B04A-B367-F8FAD19DEDB7}"/>
              </a:ext>
            </a:extLst>
          </p:cNvPr>
          <p:cNvSpPr txBox="1"/>
          <p:nvPr/>
        </p:nvSpPr>
        <p:spPr>
          <a:xfrm>
            <a:off x="231226" y="241737"/>
            <a:ext cx="32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Résultats 2 :</a:t>
            </a:r>
          </a:p>
        </p:txBody>
      </p:sp>
      <p:pic>
        <p:nvPicPr>
          <p:cNvPr id="6" name="Image 5" descr="Une image contenant texte, carte, dessin&#10;&#10;Description générée automatiquement">
            <a:extLst>
              <a:ext uri="{FF2B5EF4-FFF2-40B4-BE49-F238E27FC236}">
                <a16:creationId xmlns:a16="http://schemas.microsoft.com/office/drawing/2014/main" id="{CAE59FEA-9AE4-4D41-B3C3-2F2C010D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502" y="536663"/>
            <a:ext cx="6396575" cy="580397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4BAE116-EE91-1D47-91B2-2F624F7F9C40}"/>
              </a:ext>
            </a:extLst>
          </p:cNvPr>
          <p:cNvSpPr txBox="1"/>
          <p:nvPr/>
        </p:nvSpPr>
        <p:spPr>
          <a:xfrm>
            <a:off x="402810" y="956950"/>
            <a:ext cx="346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 par </a:t>
            </a:r>
            <a:r>
              <a:rPr lang="fr-FR" dirty="0" err="1"/>
              <a:t>X_train</a:t>
            </a:r>
            <a:r>
              <a:rPr lang="fr-FR" dirty="0"/>
              <a:t> imposé 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02B4CB-6DA2-6644-B044-9B28DA03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6" y="3648796"/>
            <a:ext cx="5152488" cy="269184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0997336-4FA8-1147-A4DB-68E9AF939BA1}"/>
              </a:ext>
            </a:extLst>
          </p:cNvPr>
          <p:cNvSpPr txBox="1"/>
          <p:nvPr/>
        </p:nvSpPr>
        <p:spPr>
          <a:xfrm>
            <a:off x="468923" y="1852245"/>
            <a:ext cx="5275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les isotopes de Sn (Z=50), les prédictions rejoignent les modèles du fichier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5A398E7-D9E4-854D-A1E2-FCF7450D67ED}"/>
              </a:ext>
            </a:extLst>
          </p:cNvPr>
          <p:cNvSpPr txBox="1"/>
          <p:nvPr/>
        </p:nvSpPr>
        <p:spPr>
          <a:xfrm>
            <a:off x="1184031" y="2839873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arxiv.org</a:t>
            </a:r>
            <a:r>
              <a:rPr lang="fr-FR" dirty="0"/>
              <a:t>/</a:t>
            </a:r>
            <a:r>
              <a:rPr lang="fr-FR" dirty="0" err="1"/>
              <a:t>pdf</a:t>
            </a:r>
            <a:r>
              <a:rPr lang="fr-FR" dirty="0"/>
              <a:t>/1607.08483.pdf</a:t>
            </a:r>
          </a:p>
        </p:txBody>
      </p:sp>
    </p:spTree>
    <p:extLst>
      <p:ext uri="{BB962C8B-B14F-4D97-AF65-F5344CB8AC3E}">
        <p14:creationId xmlns:p14="http://schemas.microsoft.com/office/powerpoint/2010/main" val="247622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5BA695D-2BCA-D54B-95FA-C418AEC00206}"/>
              </a:ext>
            </a:extLst>
          </p:cNvPr>
          <p:cNvSpPr txBox="1"/>
          <p:nvPr/>
        </p:nvSpPr>
        <p:spPr>
          <a:xfrm>
            <a:off x="231226" y="241737"/>
            <a:ext cx="32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Prospectives :</a:t>
            </a:r>
          </a:p>
        </p:txBody>
      </p:sp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DAFBC266-A90E-8D4E-85A6-410E781EB949}"/>
              </a:ext>
            </a:extLst>
          </p:cNvPr>
          <p:cNvSpPr/>
          <p:nvPr/>
        </p:nvSpPr>
        <p:spPr>
          <a:xfrm>
            <a:off x="515815" y="1019908"/>
            <a:ext cx="668216" cy="339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480B13-548B-0641-BC5C-BBDFA5D5AB52}"/>
              </a:ext>
            </a:extLst>
          </p:cNvPr>
          <p:cNvSpPr txBox="1"/>
          <p:nvPr/>
        </p:nvSpPr>
        <p:spPr>
          <a:xfrm>
            <a:off x="1395046" y="1019908"/>
            <a:ext cx="826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Partager la base de donnée .csv pour donner un accès facile aux utilisateurs de python</a:t>
            </a:r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D7211F26-8930-644C-88AD-F4867A3A6F3C}"/>
              </a:ext>
            </a:extLst>
          </p:cNvPr>
          <p:cNvSpPr/>
          <p:nvPr/>
        </p:nvSpPr>
        <p:spPr>
          <a:xfrm>
            <a:off x="515815" y="2098431"/>
            <a:ext cx="668216" cy="328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FA2FE13-9BEC-E246-9615-77D8676BAA40}"/>
              </a:ext>
            </a:extLst>
          </p:cNvPr>
          <p:cNvSpPr txBox="1"/>
          <p:nvPr/>
        </p:nvSpPr>
        <p:spPr>
          <a:xfrm>
            <a:off x="1395047" y="1965012"/>
            <a:ext cx="102811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réseau de neurone lors de chaque exécution a des apprentissages un peu différents, et donc il y a une erreur relative qui apparait. </a:t>
            </a:r>
          </a:p>
          <a:p>
            <a:r>
              <a:rPr lang="fr-FR" dirty="0"/>
              <a:t>Améliorer encore l’apprentissage pour minimiser au maximum ces fluctuations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3CC3C1-EE87-1649-A4DD-4C55F2FDA5E6}"/>
              </a:ext>
            </a:extLst>
          </p:cNvPr>
          <p:cNvSpPr txBox="1"/>
          <p:nvPr/>
        </p:nvSpPr>
        <p:spPr>
          <a:xfrm>
            <a:off x="515815" y="3626896"/>
            <a:ext cx="3671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RÉSEAU DE NEURONE PERFORMANT</a:t>
            </a:r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25CFEBFB-DF01-5C4E-9D2E-AEA36A29EE08}"/>
              </a:ext>
            </a:extLst>
          </p:cNvPr>
          <p:cNvSpPr/>
          <p:nvPr/>
        </p:nvSpPr>
        <p:spPr>
          <a:xfrm>
            <a:off x="4360985" y="3634375"/>
            <a:ext cx="726830" cy="3618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B553A4-33FA-C148-B0B1-3D82CB47F044}"/>
              </a:ext>
            </a:extLst>
          </p:cNvPr>
          <p:cNvSpPr txBox="1"/>
          <p:nvPr/>
        </p:nvSpPr>
        <p:spPr>
          <a:xfrm>
            <a:off x="5261915" y="3626896"/>
            <a:ext cx="411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PRÉDICTIONS SUR LES NOYAUX INSTABLES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C4847D-ED45-8F48-8D89-426D4D7D637A}"/>
              </a:ext>
            </a:extLst>
          </p:cNvPr>
          <p:cNvSpPr txBox="1"/>
          <p:nvPr/>
        </p:nvSpPr>
        <p:spPr>
          <a:xfrm>
            <a:off x="940814" y="5986807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DNC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662E24E-1B6F-3846-94D5-302269065C2D}"/>
              </a:ext>
            </a:extLst>
          </p:cNvPr>
          <p:cNvSpPr txBox="1"/>
          <p:nvPr/>
        </p:nvSpPr>
        <p:spPr>
          <a:xfrm>
            <a:off x="955850" y="4572420"/>
            <a:ext cx="534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Question</a:t>
            </a:r>
            <a:r>
              <a:rPr lang="fr-FR" dirty="0"/>
              <a:t> : mélanger données expérimentales + QRPA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FA0072-0280-DE40-8C24-5B9085D5B15A}"/>
              </a:ext>
            </a:extLst>
          </p:cNvPr>
          <p:cNvSpPr txBox="1"/>
          <p:nvPr/>
        </p:nvSpPr>
        <p:spPr>
          <a:xfrm>
            <a:off x="955850" y="5310974"/>
            <a:ext cx="754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Mélange</a:t>
            </a:r>
            <a:r>
              <a:rPr lang="fr-FR" dirty="0"/>
              <a:t> :  Calcul purement théorique ( discret)  ou phénoménologique (</a:t>
            </a:r>
            <a:r>
              <a:rPr lang="fr-FR" dirty="0" err="1"/>
              <a:t>foldé</a:t>
            </a:r>
            <a:r>
              <a:rPr lang="fr-FR" dirty="0"/>
              <a:t>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1B478D-81F2-2F44-88A9-CEFEA9AF4ACB}"/>
              </a:ext>
            </a:extLst>
          </p:cNvPr>
          <p:cNvSpPr txBox="1"/>
          <p:nvPr/>
        </p:nvSpPr>
        <p:spPr>
          <a:xfrm>
            <a:off x="1951864" y="5722202"/>
            <a:ext cx="240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En quelles proportions?</a:t>
            </a:r>
          </a:p>
        </p:txBody>
      </p:sp>
    </p:spTree>
    <p:extLst>
      <p:ext uri="{BB962C8B-B14F-4D97-AF65-F5344CB8AC3E}">
        <p14:creationId xmlns:p14="http://schemas.microsoft.com/office/powerpoint/2010/main" val="416906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3B60A06-2A72-2A4B-A46D-9AECBE52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92" y="320846"/>
            <a:ext cx="3074935" cy="2946401"/>
          </a:xfrm>
          <a:prstGeom prst="rect">
            <a:avLst/>
          </a:prstGeom>
        </p:spPr>
      </p:pic>
      <p:pic>
        <p:nvPicPr>
          <p:cNvPr id="7" name="Image 6" descr="Une image contenant carte&#10;&#10;Description générée automatiquement">
            <a:extLst>
              <a:ext uri="{FF2B5EF4-FFF2-40B4-BE49-F238E27FC236}">
                <a16:creationId xmlns:a16="http://schemas.microsoft.com/office/drawing/2014/main" id="{37036EFF-4CB2-1C48-BCBF-B050BAB91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258" y="3267247"/>
            <a:ext cx="2979027" cy="3155864"/>
          </a:xfrm>
          <a:prstGeom prst="rect">
            <a:avLst/>
          </a:prstGeom>
        </p:spPr>
      </p:pic>
      <p:pic>
        <p:nvPicPr>
          <p:cNvPr id="9" name="Image 8" descr="Une image contenant objet&#10;&#10;Description générée automatiquement">
            <a:extLst>
              <a:ext uri="{FF2B5EF4-FFF2-40B4-BE49-F238E27FC236}">
                <a16:creationId xmlns:a16="http://schemas.microsoft.com/office/drawing/2014/main" id="{6474718A-54CB-C34D-B62E-2F932ED6F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021" y="1995079"/>
            <a:ext cx="3873500" cy="800100"/>
          </a:xfrm>
          <a:prstGeom prst="rect">
            <a:avLst/>
          </a:prstGeom>
        </p:spPr>
      </p:pic>
      <p:pic>
        <p:nvPicPr>
          <p:cNvPr id="11" name="Image 10" descr="Une image contenant objet, horloge&#10;&#10;Description générée automatiquement">
            <a:extLst>
              <a:ext uri="{FF2B5EF4-FFF2-40B4-BE49-F238E27FC236}">
                <a16:creationId xmlns:a16="http://schemas.microsoft.com/office/drawing/2014/main" id="{04188CAB-C7AD-0A4D-80CC-790829077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125" y="986265"/>
            <a:ext cx="3632200" cy="762000"/>
          </a:xfrm>
          <a:prstGeom prst="rect">
            <a:avLst/>
          </a:prstGeom>
        </p:spPr>
      </p:pic>
      <p:pic>
        <p:nvPicPr>
          <p:cNvPr id="13" name="Image 1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CA38048-4549-6A40-8FFA-2638ED04B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364" y="468882"/>
            <a:ext cx="4195344" cy="5596730"/>
          </a:xfrm>
          <a:prstGeom prst="rect">
            <a:avLst/>
          </a:prstGeom>
        </p:spPr>
      </p:pic>
      <p:sp>
        <p:nvSpPr>
          <p:cNvPr id="14" name="Flèche à angle droit 13">
            <a:extLst>
              <a:ext uri="{FF2B5EF4-FFF2-40B4-BE49-F238E27FC236}">
                <a16:creationId xmlns:a16="http://schemas.microsoft.com/office/drawing/2014/main" id="{9FBCBA62-CB8D-9B4E-AEE1-BC9BFBFBA844}"/>
              </a:ext>
            </a:extLst>
          </p:cNvPr>
          <p:cNvSpPr/>
          <p:nvPr/>
        </p:nvSpPr>
        <p:spPr>
          <a:xfrm rot="5400000">
            <a:off x="1679828" y="3962400"/>
            <a:ext cx="1409700" cy="13335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D11CA88-5552-A74E-8E92-A3FC8DAC13F8}"/>
              </a:ext>
            </a:extLst>
          </p:cNvPr>
          <p:cNvSpPr txBox="1"/>
          <p:nvPr/>
        </p:nvSpPr>
        <p:spPr>
          <a:xfrm>
            <a:off x="543725" y="5548569"/>
            <a:ext cx="3681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arxiv.org</a:t>
            </a:r>
            <a:r>
              <a:rPr lang="fr-FR" dirty="0"/>
              <a:t>/</a:t>
            </a:r>
            <a:r>
              <a:rPr lang="fr-FR" dirty="0" err="1"/>
              <a:t>pdf</a:t>
            </a:r>
            <a:r>
              <a:rPr lang="fr-FR" dirty="0"/>
              <a:t>/1607.08483.pdf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6271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25DAECB-9C21-AA4C-B1C4-1AD399B83D64}"/>
              </a:ext>
            </a:extLst>
          </p:cNvPr>
          <p:cNvSpPr txBox="1"/>
          <p:nvPr/>
        </p:nvSpPr>
        <p:spPr>
          <a:xfrm>
            <a:off x="366888" y="354841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Démarche :</a:t>
            </a:r>
          </a:p>
        </p:txBody>
      </p:sp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B3CD8059-8802-6D4F-8008-ADB0C84338DF}"/>
              </a:ext>
            </a:extLst>
          </p:cNvPr>
          <p:cNvSpPr/>
          <p:nvPr/>
        </p:nvSpPr>
        <p:spPr>
          <a:xfrm>
            <a:off x="999337" y="1501422"/>
            <a:ext cx="575734" cy="33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DCC0DCA-C8FD-0C4F-ABFB-8A69E8F35A40}"/>
              </a:ext>
            </a:extLst>
          </p:cNvPr>
          <p:cNvSpPr txBox="1"/>
          <p:nvPr/>
        </p:nvSpPr>
        <p:spPr>
          <a:xfrm>
            <a:off x="1744403" y="1486089"/>
            <a:ext cx="257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Préparation des données </a:t>
            </a:r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3DD7A87E-E147-9C4F-8E51-5E041A955B71}"/>
              </a:ext>
            </a:extLst>
          </p:cNvPr>
          <p:cNvSpPr/>
          <p:nvPr/>
        </p:nvSpPr>
        <p:spPr>
          <a:xfrm>
            <a:off x="999337" y="2306134"/>
            <a:ext cx="575734" cy="33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21EC73A-5F82-1F4A-8F2C-C1CBA95CD880}"/>
              </a:ext>
            </a:extLst>
          </p:cNvPr>
          <p:cNvSpPr txBox="1"/>
          <p:nvPr/>
        </p:nvSpPr>
        <p:spPr>
          <a:xfrm>
            <a:off x="1744403" y="2275468"/>
            <a:ext cx="183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Data visualisation</a:t>
            </a:r>
          </a:p>
        </p:txBody>
      </p:sp>
      <p:sp>
        <p:nvSpPr>
          <p:cNvPr id="9" name="Flèche vers la droite 8">
            <a:extLst>
              <a:ext uri="{FF2B5EF4-FFF2-40B4-BE49-F238E27FC236}">
                <a16:creationId xmlns:a16="http://schemas.microsoft.com/office/drawing/2014/main" id="{AF368089-2E6D-4F43-9778-5C89091EFFA7}"/>
              </a:ext>
            </a:extLst>
          </p:cNvPr>
          <p:cNvSpPr/>
          <p:nvPr/>
        </p:nvSpPr>
        <p:spPr>
          <a:xfrm>
            <a:off x="1022186" y="3110846"/>
            <a:ext cx="575734" cy="33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C173E0-59FE-EA4A-9CD2-775D55CFAE49}"/>
              </a:ext>
            </a:extLst>
          </p:cNvPr>
          <p:cNvSpPr txBox="1"/>
          <p:nvPr/>
        </p:nvSpPr>
        <p:spPr>
          <a:xfrm>
            <a:off x="1744403" y="3064847"/>
            <a:ext cx="309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du réseau de neurone</a:t>
            </a:r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833D56EF-454C-3149-ADF0-8C727496817A}"/>
              </a:ext>
            </a:extLst>
          </p:cNvPr>
          <p:cNvSpPr/>
          <p:nvPr/>
        </p:nvSpPr>
        <p:spPr>
          <a:xfrm>
            <a:off x="1022186" y="3915558"/>
            <a:ext cx="575734" cy="33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D96F8E-2D4F-7147-9F74-0DF8EFE50A19}"/>
              </a:ext>
            </a:extLst>
          </p:cNvPr>
          <p:cNvSpPr txBox="1"/>
          <p:nvPr/>
        </p:nvSpPr>
        <p:spPr>
          <a:xfrm>
            <a:off x="1778226" y="3900225"/>
            <a:ext cx="151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Apprentissage</a:t>
            </a:r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B04B0C59-F4EC-7045-8CEF-7F164D31D61F}"/>
              </a:ext>
            </a:extLst>
          </p:cNvPr>
          <p:cNvSpPr/>
          <p:nvPr/>
        </p:nvSpPr>
        <p:spPr>
          <a:xfrm>
            <a:off x="1022186" y="4720270"/>
            <a:ext cx="575734" cy="33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68D749B-CE4E-AF40-BCCB-ABD707F025BE}"/>
              </a:ext>
            </a:extLst>
          </p:cNvPr>
          <p:cNvSpPr txBox="1"/>
          <p:nvPr/>
        </p:nvSpPr>
        <p:spPr>
          <a:xfrm>
            <a:off x="1778226" y="4689605"/>
            <a:ext cx="10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Résultats</a:t>
            </a:r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CFAA8FB5-D9B2-CE44-A39D-4F11CB88160B}"/>
              </a:ext>
            </a:extLst>
          </p:cNvPr>
          <p:cNvSpPr/>
          <p:nvPr/>
        </p:nvSpPr>
        <p:spPr>
          <a:xfrm>
            <a:off x="999337" y="5524982"/>
            <a:ext cx="575734" cy="338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1F7666A-467C-7742-9191-395E7D65D86F}"/>
              </a:ext>
            </a:extLst>
          </p:cNvPr>
          <p:cNvSpPr txBox="1"/>
          <p:nvPr/>
        </p:nvSpPr>
        <p:spPr>
          <a:xfrm>
            <a:off x="1778226" y="5494317"/>
            <a:ext cx="136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Prospectives</a:t>
            </a:r>
          </a:p>
        </p:txBody>
      </p:sp>
      <p:pic>
        <p:nvPicPr>
          <p:cNvPr id="18" name="Image 17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B1093AB6-F5DB-5E40-B808-21B78DBA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1855421"/>
            <a:ext cx="5334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3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738C575-38F5-094B-8A5C-3E3023C605BD}"/>
              </a:ext>
            </a:extLst>
          </p:cNvPr>
          <p:cNvSpPr txBox="1"/>
          <p:nvPr/>
        </p:nvSpPr>
        <p:spPr>
          <a:xfrm>
            <a:off x="231227" y="241737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Création du </a:t>
            </a:r>
            <a:r>
              <a:rPr lang="fr-FR" u="sng" dirty="0" err="1"/>
              <a:t>dataframe</a:t>
            </a:r>
            <a:r>
              <a:rPr lang="fr-FR" u="sng" dirty="0"/>
              <a:t>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D17F61-A32D-4F4D-995E-599B47984554}"/>
              </a:ext>
            </a:extLst>
          </p:cNvPr>
          <p:cNvSpPr txBox="1"/>
          <p:nvPr/>
        </p:nvSpPr>
        <p:spPr>
          <a:xfrm>
            <a:off x="367862" y="977461"/>
            <a:ext cx="549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 partir du site : https://www-</a:t>
            </a:r>
            <a:r>
              <a:rPr lang="fr-FR" dirty="0" err="1"/>
              <a:t>nds.iaea.org</a:t>
            </a:r>
            <a:r>
              <a:rPr lang="fr-FR" dirty="0"/>
              <a:t>/</a:t>
            </a:r>
            <a:r>
              <a:rPr lang="fr-FR" dirty="0" err="1"/>
              <a:t>PSFdatabase</a:t>
            </a:r>
            <a:r>
              <a:rPr lang="fr-FR" dirty="0"/>
              <a:t>/</a:t>
            </a:r>
          </a:p>
        </p:txBody>
      </p:sp>
      <p:sp>
        <p:nvSpPr>
          <p:cNvPr id="6" name="Flèche vers la droite 5">
            <a:extLst>
              <a:ext uri="{FF2B5EF4-FFF2-40B4-BE49-F238E27FC236}">
                <a16:creationId xmlns:a16="http://schemas.microsoft.com/office/drawing/2014/main" id="{3D80AD4C-866B-6443-B8DB-2A9273F3B9C0}"/>
              </a:ext>
            </a:extLst>
          </p:cNvPr>
          <p:cNvSpPr/>
          <p:nvPr/>
        </p:nvSpPr>
        <p:spPr>
          <a:xfrm>
            <a:off x="6049561" y="1069794"/>
            <a:ext cx="567559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D87A647-7879-C54E-880F-902261A3215C}"/>
              </a:ext>
            </a:extLst>
          </p:cNvPr>
          <p:cNvSpPr txBox="1"/>
          <p:nvPr/>
        </p:nvSpPr>
        <p:spPr>
          <a:xfrm>
            <a:off x="6999889" y="838961"/>
            <a:ext cx="4013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Téléchargement de la </a:t>
            </a:r>
            <a:r>
              <a:rPr lang="fr-FR" dirty="0" err="1"/>
              <a:t>database</a:t>
            </a:r>
            <a:r>
              <a:rPr lang="fr-FR" dirty="0"/>
              <a:t> : </a:t>
            </a:r>
          </a:p>
          <a:p>
            <a:r>
              <a:rPr lang="fr-FR" dirty="0"/>
              <a:t>E1 </a:t>
            </a:r>
            <a:r>
              <a:rPr lang="fr-FR" dirty="0" err="1"/>
              <a:t>photodata</a:t>
            </a:r>
            <a:r>
              <a:rPr lang="fr-FR" dirty="0"/>
              <a:t> for 159 </a:t>
            </a:r>
            <a:r>
              <a:rPr lang="fr-FR" dirty="0" err="1"/>
              <a:t>nuclei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Z=3-94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4BAE704E-61CC-C045-BE7E-5ADA12492012}"/>
              </a:ext>
            </a:extLst>
          </p:cNvPr>
          <p:cNvSpPr/>
          <p:nvPr/>
        </p:nvSpPr>
        <p:spPr>
          <a:xfrm rot="5400000">
            <a:off x="8861784" y="-267870"/>
            <a:ext cx="385047" cy="4108838"/>
          </a:xfrm>
          <a:prstGeom prst="rightBrace">
            <a:avLst>
              <a:gd name="adj1" fmla="val 8333"/>
              <a:gd name="adj2" fmla="val 50315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7B5B6E-C31E-DE45-907D-D66FEC64B537}"/>
              </a:ext>
            </a:extLst>
          </p:cNvPr>
          <p:cNvSpPr txBox="1"/>
          <p:nvPr/>
        </p:nvSpPr>
        <p:spPr>
          <a:xfrm>
            <a:off x="6333340" y="2087806"/>
            <a:ext cx="523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465 fichiers .</a:t>
            </a:r>
            <a:r>
              <a:rPr lang="fr-FR" dirty="0" err="1"/>
              <a:t>dat</a:t>
            </a:r>
            <a:r>
              <a:rPr lang="fr-FR" dirty="0"/>
              <a:t> (dont plusieurs pour certains noyaux)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5953AF07-2061-404F-AB00-30203A7D0E6F}"/>
              </a:ext>
            </a:extLst>
          </p:cNvPr>
          <p:cNvSpPr/>
          <p:nvPr/>
        </p:nvSpPr>
        <p:spPr>
          <a:xfrm>
            <a:off x="367862" y="2534392"/>
            <a:ext cx="642551" cy="556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F760119-96D2-9E44-A502-2ED1EE588EFB}"/>
              </a:ext>
            </a:extLst>
          </p:cNvPr>
          <p:cNvSpPr txBox="1"/>
          <p:nvPr/>
        </p:nvSpPr>
        <p:spPr>
          <a:xfrm>
            <a:off x="1237345" y="2627753"/>
            <a:ext cx="1075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Tri nécessaire pour avoir seulement 159 fichiers (fichiers pour les mêmes noyaux pas complémentaires entre eux)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85BF4A-C03B-8242-AF82-A753F8CE585B}"/>
              </a:ext>
            </a:extLst>
          </p:cNvPr>
          <p:cNvSpPr txBox="1"/>
          <p:nvPr/>
        </p:nvSpPr>
        <p:spPr>
          <a:xfrm>
            <a:off x="1118783" y="3228912"/>
            <a:ext cx="250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Choix retenus pour le tri 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DF99E1C-0CA5-574B-9A00-3FA232C9DA5C}"/>
              </a:ext>
            </a:extLst>
          </p:cNvPr>
          <p:cNvCxnSpPr>
            <a:cxnSpLocks/>
          </p:cNvCxnSpPr>
          <p:nvPr/>
        </p:nvCxnSpPr>
        <p:spPr>
          <a:xfrm>
            <a:off x="846935" y="3754793"/>
            <a:ext cx="0" cy="7661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D4E60B1-CB5F-934B-B96B-358FA64AFF13}"/>
              </a:ext>
            </a:extLst>
          </p:cNvPr>
          <p:cNvSpPr txBox="1"/>
          <p:nvPr/>
        </p:nvSpPr>
        <p:spPr>
          <a:xfrm>
            <a:off x="1010413" y="3799162"/>
            <a:ext cx="3014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1° Taille du fichier importante </a:t>
            </a:r>
            <a:br>
              <a:rPr lang="fr-FR" dirty="0"/>
            </a:br>
            <a:r>
              <a:rPr lang="fr-FR" dirty="0"/>
              <a:t>2° Version plus récente</a:t>
            </a:r>
          </a:p>
        </p:txBody>
      </p:sp>
      <p:sp>
        <p:nvSpPr>
          <p:cNvPr id="18" name="Flèche vers la droite 17">
            <a:extLst>
              <a:ext uri="{FF2B5EF4-FFF2-40B4-BE49-F238E27FC236}">
                <a16:creationId xmlns:a16="http://schemas.microsoft.com/office/drawing/2014/main" id="{A2788357-55E9-A645-8C85-9446AABC7F49}"/>
              </a:ext>
            </a:extLst>
          </p:cNvPr>
          <p:cNvSpPr/>
          <p:nvPr/>
        </p:nvSpPr>
        <p:spPr>
          <a:xfrm>
            <a:off x="367862" y="4862548"/>
            <a:ext cx="642551" cy="556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EAAA38D-86BD-C34C-8FE9-5C49139DC8CE}"/>
              </a:ext>
            </a:extLst>
          </p:cNvPr>
          <p:cNvSpPr txBox="1"/>
          <p:nvPr/>
        </p:nvSpPr>
        <p:spPr>
          <a:xfrm>
            <a:off x="1118783" y="4994509"/>
            <a:ext cx="848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Transformer les .</a:t>
            </a:r>
            <a:r>
              <a:rPr lang="fr-FR" dirty="0" err="1"/>
              <a:t>dat</a:t>
            </a:r>
            <a:r>
              <a:rPr lang="fr-FR" dirty="0"/>
              <a:t> en .csv sur </a:t>
            </a:r>
            <a:r>
              <a:rPr lang="fr-FR" dirty="0" err="1"/>
              <a:t>excel</a:t>
            </a:r>
            <a:r>
              <a:rPr lang="fr-FR" dirty="0"/>
              <a:t> à la main (problème de lecture des .</a:t>
            </a:r>
            <a:r>
              <a:rPr lang="fr-FR" dirty="0" err="1"/>
              <a:t>dat</a:t>
            </a:r>
            <a:r>
              <a:rPr lang="fr-FR" dirty="0"/>
              <a:t> par python) </a:t>
            </a:r>
          </a:p>
        </p:txBody>
      </p:sp>
      <p:sp>
        <p:nvSpPr>
          <p:cNvPr id="20" name="Flèche vers la droite 19">
            <a:extLst>
              <a:ext uri="{FF2B5EF4-FFF2-40B4-BE49-F238E27FC236}">
                <a16:creationId xmlns:a16="http://schemas.microsoft.com/office/drawing/2014/main" id="{F86FDB01-882C-0645-8F40-FD02CEAE97B1}"/>
              </a:ext>
            </a:extLst>
          </p:cNvPr>
          <p:cNvSpPr/>
          <p:nvPr/>
        </p:nvSpPr>
        <p:spPr>
          <a:xfrm>
            <a:off x="367862" y="5754902"/>
            <a:ext cx="642551" cy="556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13A2FE2-8AE0-E740-9E22-39FF8893DEFF}"/>
              </a:ext>
            </a:extLst>
          </p:cNvPr>
          <p:cNvSpPr txBox="1"/>
          <p:nvPr/>
        </p:nvSpPr>
        <p:spPr>
          <a:xfrm>
            <a:off x="1154528" y="5848263"/>
            <a:ext cx="1044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Concaténer tous les .csv en 1 seul sur python, puis nommer les colonnes et importer le fichier grâce à Pandas </a:t>
            </a:r>
          </a:p>
        </p:txBody>
      </p:sp>
    </p:spTree>
    <p:extLst>
      <p:ext uri="{BB962C8B-B14F-4D97-AF65-F5344CB8AC3E}">
        <p14:creationId xmlns:p14="http://schemas.microsoft.com/office/powerpoint/2010/main" val="2559083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D43542EC-093D-EC46-8757-71D4578AB619}"/>
              </a:ext>
            </a:extLst>
          </p:cNvPr>
          <p:cNvSpPr txBox="1"/>
          <p:nvPr/>
        </p:nvSpPr>
        <p:spPr>
          <a:xfrm>
            <a:off x="417288" y="3536950"/>
            <a:ext cx="96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Aperçu :</a:t>
            </a:r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C711B4AA-FCD0-0E49-9B5D-089A0EA3D5B2}"/>
              </a:ext>
            </a:extLst>
          </p:cNvPr>
          <p:cNvSpPr/>
          <p:nvPr/>
        </p:nvSpPr>
        <p:spPr>
          <a:xfrm>
            <a:off x="417288" y="470185"/>
            <a:ext cx="642551" cy="556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55F5303-5D3C-524E-918B-D40F227682CC}"/>
              </a:ext>
            </a:extLst>
          </p:cNvPr>
          <p:cNvSpPr txBox="1"/>
          <p:nvPr/>
        </p:nvSpPr>
        <p:spPr>
          <a:xfrm>
            <a:off x="1198605" y="617838"/>
            <a:ext cx="971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d’une colonne ‘sigma’ représentant la section efficace en </a:t>
            </a:r>
            <a:r>
              <a:rPr lang="fr-FR" dirty="0" err="1"/>
              <a:t>milibarn</a:t>
            </a:r>
            <a:r>
              <a:rPr lang="fr-FR" dirty="0"/>
              <a:t> selon la formule suivante :</a:t>
            </a:r>
          </a:p>
        </p:txBody>
      </p:sp>
      <p:pic>
        <p:nvPicPr>
          <p:cNvPr id="1026" name="Picture 2" descr="equation.pdf">
            <a:extLst>
              <a:ext uri="{FF2B5EF4-FFF2-40B4-BE49-F238E27FC236}">
                <a16:creationId xmlns:a16="http://schemas.microsoft.com/office/drawing/2014/main" id="{64AF0D75-52FC-E04F-883C-3CF20D3D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49" y="1519022"/>
            <a:ext cx="2852903" cy="27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76BBEE3-350E-BE43-85D7-52D5A34E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02" y="1379322"/>
            <a:ext cx="3104268" cy="552965"/>
          </a:xfrm>
          <a:prstGeom prst="rect">
            <a:avLst/>
          </a:prstGeom>
        </p:spPr>
      </p:pic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ED0B55BD-6136-204A-B2FD-A4890AE0930E}"/>
              </a:ext>
            </a:extLst>
          </p:cNvPr>
          <p:cNvSpPr/>
          <p:nvPr/>
        </p:nvSpPr>
        <p:spPr>
          <a:xfrm>
            <a:off x="417288" y="2347099"/>
            <a:ext cx="642551" cy="556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420C19-8A5C-6F4A-8F9A-E30066F9E2D2}"/>
              </a:ext>
            </a:extLst>
          </p:cNvPr>
          <p:cNvSpPr txBox="1"/>
          <p:nvPr/>
        </p:nvSpPr>
        <p:spPr>
          <a:xfrm>
            <a:off x="1198605" y="2471862"/>
            <a:ext cx="5210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Obtention d’un </a:t>
            </a:r>
            <a:r>
              <a:rPr lang="fr-FR" dirty="0" err="1"/>
              <a:t>dataframe</a:t>
            </a:r>
            <a:r>
              <a:rPr lang="fr-FR" dirty="0"/>
              <a:t> parfaitement fonctionnel 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04FB9F2-0DD1-C648-BC66-F42FBE502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04" y="4091849"/>
            <a:ext cx="7308013" cy="249425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DEB0870-F65B-5B4A-B779-774A89871804}"/>
              </a:ext>
            </a:extLst>
          </p:cNvPr>
          <p:cNvSpPr txBox="1"/>
          <p:nvPr/>
        </p:nvSpPr>
        <p:spPr>
          <a:xfrm>
            <a:off x="7581617" y="109615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Sigma en mb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58D9E51-9F92-3B42-8C9B-01BF2732250E}"/>
              </a:ext>
            </a:extLst>
          </p:cNvPr>
          <p:cNvSpPr txBox="1"/>
          <p:nvPr/>
        </p:nvSpPr>
        <p:spPr>
          <a:xfrm>
            <a:off x="7581617" y="1465482"/>
            <a:ext cx="144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fE1 en MeV-3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C5D45E1-A369-0C4B-B403-D66010BC0929}"/>
              </a:ext>
            </a:extLst>
          </p:cNvPr>
          <p:cNvSpPr txBox="1"/>
          <p:nvPr/>
        </p:nvSpPr>
        <p:spPr>
          <a:xfrm>
            <a:off x="7581617" y="1834814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 en MeV</a:t>
            </a:r>
          </a:p>
        </p:txBody>
      </p:sp>
      <p:pic>
        <p:nvPicPr>
          <p:cNvPr id="9" name="Image 8" descr="Une image contenant carte&#10;&#10;Description générée automatiquement">
            <a:extLst>
              <a:ext uri="{FF2B5EF4-FFF2-40B4-BE49-F238E27FC236}">
                <a16:creationId xmlns:a16="http://schemas.microsoft.com/office/drawing/2014/main" id="{E7AEF0AB-F137-6644-A65C-0EF8F12B11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272" r="241" b="-1166"/>
          <a:stretch/>
        </p:blipFill>
        <p:spPr>
          <a:xfrm>
            <a:off x="7352270" y="2393212"/>
            <a:ext cx="4608000" cy="2952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C93E79-FA07-B147-A0E9-DB7AC0F8166C}"/>
              </a:ext>
            </a:extLst>
          </p:cNvPr>
          <p:cNvSpPr/>
          <p:nvPr/>
        </p:nvSpPr>
        <p:spPr>
          <a:xfrm>
            <a:off x="7083972" y="3247697"/>
            <a:ext cx="497645" cy="110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7DDCFE-1424-F14A-A521-0572CA712553}"/>
              </a:ext>
            </a:extLst>
          </p:cNvPr>
          <p:cNvSpPr/>
          <p:nvPr/>
        </p:nvSpPr>
        <p:spPr>
          <a:xfrm>
            <a:off x="9158625" y="5121005"/>
            <a:ext cx="1128375" cy="1103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7400D67-64D5-3E4A-9325-7E1E421D5DB7}"/>
              </a:ext>
            </a:extLst>
          </p:cNvPr>
          <p:cNvSpPr txBox="1"/>
          <p:nvPr/>
        </p:nvSpPr>
        <p:spPr>
          <a:xfrm>
            <a:off x="8804996" y="5121005"/>
            <a:ext cx="170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Energie en MeV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73E69FF-47E5-EB4E-9660-160CAE3941EE}"/>
              </a:ext>
            </a:extLst>
          </p:cNvPr>
          <p:cNvSpPr txBox="1"/>
          <p:nvPr/>
        </p:nvSpPr>
        <p:spPr>
          <a:xfrm>
            <a:off x="6169227" y="344170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Sigma en mb</a:t>
            </a:r>
          </a:p>
        </p:txBody>
      </p:sp>
    </p:spTree>
    <p:extLst>
      <p:ext uri="{BB962C8B-B14F-4D97-AF65-F5344CB8AC3E}">
        <p14:creationId xmlns:p14="http://schemas.microsoft.com/office/powerpoint/2010/main" val="17806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20BE00D-7879-5F42-AE46-E6C0C80C0C67}"/>
              </a:ext>
            </a:extLst>
          </p:cNvPr>
          <p:cNvSpPr txBox="1"/>
          <p:nvPr/>
        </p:nvSpPr>
        <p:spPr>
          <a:xfrm>
            <a:off x="231227" y="241737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Datavisualisation</a:t>
            </a:r>
            <a:r>
              <a:rPr lang="fr-FR" u="sng" dirty="0"/>
              <a:t> :</a:t>
            </a:r>
          </a:p>
        </p:txBody>
      </p:sp>
      <p:pic>
        <p:nvPicPr>
          <p:cNvPr id="6" name="Image 5" descr="Une image contenant carte&#10;&#10;Description générée automatiquement">
            <a:extLst>
              <a:ext uri="{FF2B5EF4-FFF2-40B4-BE49-F238E27FC236}">
                <a16:creationId xmlns:a16="http://schemas.microsoft.com/office/drawing/2014/main" id="{D9AB43C4-A69C-954F-9173-7D379C804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33" y="292183"/>
            <a:ext cx="6641070" cy="62736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2E9C0D3-B0AB-F543-9234-D1C800CF03B4}"/>
              </a:ext>
            </a:extLst>
          </p:cNvPr>
          <p:cNvSpPr txBox="1"/>
          <p:nvPr/>
        </p:nvSpPr>
        <p:spPr>
          <a:xfrm>
            <a:off x="343221" y="1050324"/>
            <a:ext cx="2877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des noyaux que l’on a :</a:t>
            </a:r>
          </a:p>
        </p:txBody>
      </p:sp>
    </p:spTree>
    <p:extLst>
      <p:ext uri="{BB962C8B-B14F-4D97-AF65-F5344CB8AC3E}">
        <p14:creationId xmlns:p14="http://schemas.microsoft.com/office/powerpoint/2010/main" val="362714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270444-F911-8649-B908-A120C35C4D27}"/>
              </a:ext>
            </a:extLst>
          </p:cNvPr>
          <p:cNvSpPr/>
          <p:nvPr/>
        </p:nvSpPr>
        <p:spPr>
          <a:xfrm>
            <a:off x="1364701" y="1497943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arxiv.org</a:t>
            </a:r>
            <a:r>
              <a:rPr lang="fr-FR" dirty="0"/>
              <a:t>/</a:t>
            </a:r>
            <a:r>
              <a:rPr lang="fr-FR" dirty="0" err="1"/>
              <a:t>pdf</a:t>
            </a:r>
            <a:r>
              <a:rPr lang="fr-FR" dirty="0"/>
              <a:t>/1607.08483.pdf</a:t>
            </a:r>
          </a:p>
        </p:txBody>
      </p:sp>
      <p:pic>
        <p:nvPicPr>
          <p:cNvPr id="6" name="Image 5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6A4EA51-6C5B-3E45-8BDD-1D76AD64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907049"/>
            <a:ext cx="5537200" cy="45339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2938127-482B-B044-950A-98F55110F8F7}"/>
              </a:ext>
            </a:extLst>
          </p:cNvPr>
          <p:cNvSpPr txBox="1"/>
          <p:nvPr/>
        </p:nvSpPr>
        <p:spPr>
          <a:xfrm>
            <a:off x="231227" y="241737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Datavisualisation</a:t>
            </a:r>
            <a:r>
              <a:rPr lang="fr-FR" u="sng" dirty="0"/>
              <a:t>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8F72DBA-D5AE-FF49-A3A1-6A7E12D2207B}"/>
              </a:ext>
            </a:extLst>
          </p:cNvPr>
          <p:cNvSpPr txBox="1"/>
          <p:nvPr/>
        </p:nvSpPr>
        <p:spPr>
          <a:xfrm>
            <a:off x="5131313" y="241737"/>
            <a:ext cx="192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Energie </a:t>
            </a:r>
            <a:r>
              <a:rPr lang="fr-FR" u="sng" dirty="0" err="1"/>
              <a:t>centroïdes</a:t>
            </a:r>
            <a:endParaRPr lang="fr-FR" u="sng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6281D6-3691-A946-BA11-D4E931833281}"/>
              </a:ext>
            </a:extLst>
          </p:cNvPr>
          <p:cNvSpPr txBox="1"/>
          <p:nvPr/>
        </p:nvSpPr>
        <p:spPr>
          <a:xfrm>
            <a:off x="1837735" y="1088837"/>
            <a:ext cx="252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Référence tiré de l’article</a:t>
            </a:r>
          </a:p>
        </p:txBody>
      </p:sp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0AF9E79D-2FD7-2244-8286-6AF3D1B5C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06" y="2144110"/>
            <a:ext cx="5653194" cy="429683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E78DD27-B789-A045-B4B7-F3459F4F6E53}"/>
              </a:ext>
            </a:extLst>
          </p:cNvPr>
          <p:cNvSpPr txBox="1"/>
          <p:nvPr/>
        </p:nvSpPr>
        <p:spPr>
          <a:xfrm>
            <a:off x="7145396" y="1312775"/>
            <a:ext cx="347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Calculé à partir de notre </a:t>
            </a:r>
            <a:r>
              <a:rPr lang="fr-FR" dirty="0" err="1"/>
              <a:t>dataframe</a:t>
            </a:r>
            <a:endParaRPr lang="fr-FR" dirty="0"/>
          </a:p>
        </p:txBody>
      </p:sp>
      <p:pic>
        <p:nvPicPr>
          <p:cNvPr id="14" name="Image 13" descr="Une image contenant objet&#10;&#10;Description générée automatiquement">
            <a:extLst>
              <a:ext uri="{FF2B5EF4-FFF2-40B4-BE49-F238E27FC236}">
                <a16:creationId xmlns:a16="http://schemas.microsoft.com/office/drawing/2014/main" id="{992F6449-F805-4F46-BF83-6C1D789DB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696" y="690656"/>
            <a:ext cx="24257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95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65D2B23-FE15-B14F-AC21-D7C9BA15B080}"/>
              </a:ext>
            </a:extLst>
          </p:cNvPr>
          <p:cNvSpPr txBox="1"/>
          <p:nvPr/>
        </p:nvSpPr>
        <p:spPr>
          <a:xfrm>
            <a:off x="231227" y="241737"/>
            <a:ext cx="260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Datavisualisation</a:t>
            </a:r>
            <a:r>
              <a:rPr lang="fr-FR" u="sng" dirty="0"/>
              <a:t> :</a:t>
            </a:r>
          </a:p>
        </p:txBody>
      </p:sp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5F37B054-4866-3F4C-A8F0-3BFFEDC4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89" y="0"/>
            <a:ext cx="8848711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D99C0E-A277-C24C-A3B7-DC870E76730F}"/>
              </a:ext>
            </a:extLst>
          </p:cNvPr>
          <p:cNvSpPr txBox="1"/>
          <p:nvPr/>
        </p:nvSpPr>
        <p:spPr>
          <a:xfrm>
            <a:off x="231227" y="746235"/>
            <a:ext cx="298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Aperçu des courbes obtenues à partir de la base de donnée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F3AA0398-D686-D54C-A6F1-026245725C76}"/>
              </a:ext>
            </a:extLst>
          </p:cNvPr>
          <p:cNvSpPr/>
          <p:nvPr/>
        </p:nvSpPr>
        <p:spPr>
          <a:xfrm>
            <a:off x="231227" y="1702676"/>
            <a:ext cx="388883" cy="22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F237694-8C29-F94D-BE46-AA5BCC070DFD}"/>
              </a:ext>
            </a:extLst>
          </p:cNvPr>
          <p:cNvSpPr txBox="1"/>
          <p:nvPr/>
        </p:nvSpPr>
        <p:spPr>
          <a:xfrm>
            <a:off x="719096" y="1628368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Données hétérogènes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E1D844D-539B-2045-8116-D46328C7FDF8}"/>
              </a:ext>
            </a:extLst>
          </p:cNvPr>
          <p:cNvSpPr txBox="1"/>
          <p:nvPr/>
        </p:nvSpPr>
        <p:spPr>
          <a:xfrm>
            <a:off x="879024" y="2361529"/>
            <a:ext cx="246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données limitées en range d’énergie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BF17067-4819-7B4D-8818-70D7F0FB0EE9}"/>
              </a:ext>
            </a:extLst>
          </p:cNvPr>
          <p:cNvSpPr txBox="1"/>
          <p:nvPr/>
        </p:nvSpPr>
        <p:spPr>
          <a:xfrm>
            <a:off x="879024" y="2981337"/>
            <a:ext cx="2338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Parfois données oscillantes</a:t>
            </a:r>
          </a:p>
        </p:txBody>
      </p:sp>
      <p:sp>
        <p:nvSpPr>
          <p:cNvPr id="17" name="Flèche à angle droit 16">
            <a:extLst>
              <a:ext uri="{FF2B5EF4-FFF2-40B4-BE49-F238E27FC236}">
                <a16:creationId xmlns:a16="http://schemas.microsoft.com/office/drawing/2014/main" id="{19193A11-36B6-E046-A8B9-DAC9BCDD8DBA}"/>
              </a:ext>
            </a:extLst>
          </p:cNvPr>
          <p:cNvSpPr/>
          <p:nvPr/>
        </p:nvSpPr>
        <p:spPr>
          <a:xfrm rot="5400000">
            <a:off x="350753" y="2548599"/>
            <a:ext cx="518984" cy="48191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0F78C50-3C17-804B-B6E9-291ECAA06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6" y="3868359"/>
            <a:ext cx="3149600" cy="24257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D09512-5C83-5D4F-9337-7C45F1F33179}"/>
              </a:ext>
            </a:extLst>
          </p:cNvPr>
          <p:cNvSpPr txBox="1"/>
          <p:nvPr/>
        </p:nvSpPr>
        <p:spPr>
          <a:xfrm>
            <a:off x="367954" y="6461260"/>
            <a:ext cx="336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Y(Sigma mb)  / X(Energie en MeV)</a:t>
            </a:r>
          </a:p>
        </p:txBody>
      </p:sp>
    </p:spTree>
    <p:extLst>
      <p:ext uri="{BB962C8B-B14F-4D97-AF65-F5344CB8AC3E}">
        <p14:creationId xmlns:p14="http://schemas.microsoft.com/office/powerpoint/2010/main" val="416822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303352F-0D2F-1444-8674-03150E44DA34}"/>
              </a:ext>
            </a:extLst>
          </p:cNvPr>
          <p:cNvSpPr txBox="1"/>
          <p:nvPr/>
        </p:nvSpPr>
        <p:spPr>
          <a:xfrm>
            <a:off x="231226" y="241737"/>
            <a:ext cx="365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Création du réseau de neurones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44B0A1-5126-4145-B689-5BA1EFEC6777}"/>
              </a:ext>
            </a:extLst>
          </p:cNvPr>
          <p:cNvSpPr txBox="1"/>
          <p:nvPr/>
        </p:nvSpPr>
        <p:spPr>
          <a:xfrm>
            <a:off x="231226" y="936978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Démarche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A54529-4C99-2243-A9BD-5FF17A728D38}"/>
              </a:ext>
            </a:extLst>
          </p:cNvPr>
          <p:cNvSpPr txBox="1"/>
          <p:nvPr/>
        </p:nvSpPr>
        <p:spPr>
          <a:xfrm>
            <a:off x="1642880" y="936978"/>
            <a:ext cx="570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   Recherche d’un modèle performant par un algorithme </a:t>
            </a:r>
          </a:p>
          <a:p>
            <a:r>
              <a:rPr lang="fr-FR" dirty="0"/>
              <a:t>d’optimisation</a:t>
            </a:r>
          </a:p>
        </p:txBody>
      </p:sp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5B8BA7F0-2C03-D844-B3EB-041B884586B4}"/>
              </a:ext>
            </a:extLst>
          </p:cNvPr>
          <p:cNvSpPr/>
          <p:nvPr/>
        </p:nvSpPr>
        <p:spPr>
          <a:xfrm>
            <a:off x="7512507" y="1098109"/>
            <a:ext cx="509744" cy="267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96ABE1-7D1F-454C-9CBB-941D8BCFE88A}"/>
              </a:ext>
            </a:extLst>
          </p:cNvPr>
          <p:cNvSpPr txBox="1"/>
          <p:nvPr/>
        </p:nvSpPr>
        <p:spPr>
          <a:xfrm>
            <a:off x="8297333" y="804860"/>
            <a:ext cx="3567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dont la densité de couche inférieure est inférieure à la densité de couche supérieure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1F81427-1091-FF46-9A58-2DD2FAE1E23F}"/>
              </a:ext>
            </a:extLst>
          </p:cNvPr>
          <p:cNvSpPr txBox="1"/>
          <p:nvPr/>
        </p:nvSpPr>
        <p:spPr>
          <a:xfrm>
            <a:off x="1642880" y="2437352"/>
            <a:ext cx="6243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>
                <a:sym typeface="Wingdings" pitchFamily="2" charset="2"/>
              </a:rPr>
              <a:t>Recherche d’un modèle performant en termes de paramètres</a:t>
            </a:r>
          </a:p>
          <a:p>
            <a:r>
              <a:rPr lang="fr-FR" dirty="0">
                <a:sym typeface="Wingdings" pitchFamily="2" charset="2"/>
              </a:rPr>
              <a:t>(réduire la complexité temporelle et éviter le sur-apprentissage)</a:t>
            </a:r>
            <a:endParaRPr lang="fr-FR" dirty="0"/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3D5FD4DD-9710-FF4D-B47C-94FBE4A0324D}"/>
              </a:ext>
            </a:extLst>
          </p:cNvPr>
          <p:cNvSpPr/>
          <p:nvPr/>
        </p:nvSpPr>
        <p:spPr>
          <a:xfrm>
            <a:off x="7876766" y="2583514"/>
            <a:ext cx="509744" cy="267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98D998-0E3F-A34E-8443-7E4425D8D663}"/>
              </a:ext>
            </a:extLst>
          </p:cNvPr>
          <p:cNvSpPr txBox="1"/>
          <p:nvPr/>
        </p:nvSpPr>
        <p:spPr>
          <a:xfrm>
            <a:off x="8523112" y="2394214"/>
            <a:ext cx="352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dont le nombre de paramètre ne dépasse pas 25000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E8C354C-8E07-7340-92A3-298209CEF3A0}"/>
              </a:ext>
            </a:extLst>
          </p:cNvPr>
          <p:cNvSpPr txBox="1"/>
          <p:nvPr/>
        </p:nvSpPr>
        <p:spPr>
          <a:xfrm>
            <a:off x="1642880" y="4094591"/>
            <a:ext cx="5633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Recherche des différentes couches par différents essais</a:t>
            </a:r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87F3565-2D0D-A244-84FF-96DF3883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166" y="4692918"/>
            <a:ext cx="7315200" cy="1866900"/>
          </a:xfrm>
          <a:prstGeom prst="rect">
            <a:avLst/>
          </a:prstGeom>
        </p:spPr>
      </p:pic>
      <p:sp>
        <p:nvSpPr>
          <p:cNvPr id="16" name="Flèche à angle droit 15">
            <a:extLst>
              <a:ext uri="{FF2B5EF4-FFF2-40B4-BE49-F238E27FC236}">
                <a16:creationId xmlns:a16="http://schemas.microsoft.com/office/drawing/2014/main" id="{1D15375B-CA1A-1E46-89E8-6BF0C1B01732}"/>
              </a:ext>
            </a:extLst>
          </p:cNvPr>
          <p:cNvSpPr/>
          <p:nvPr/>
        </p:nvSpPr>
        <p:spPr>
          <a:xfrm rot="5400000">
            <a:off x="2966615" y="4851863"/>
            <a:ext cx="782999" cy="105052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07D468B-796F-FC43-ACDF-BCCE8863DA4B}"/>
              </a:ext>
            </a:extLst>
          </p:cNvPr>
          <p:cNvSpPr txBox="1"/>
          <p:nvPr/>
        </p:nvSpPr>
        <p:spPr>
          <a:xfrm>
            <a:off x="2832851" y="5809734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Modèle</a:t>
            </a:r>
          </a:p>
          <a:p>
            <a:r>
              <a:rPr lang="fr-FR" dirty="0"/>
              <a:t>Retenu </a:t>
            </a:r>
          </a:p>
        </p:txBody>
      </p:sp>
      <p:pic>
        <p:nvPicPr>
          <p:cNvPr id="19" name="Image 18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4F87C137-412C-E34C-AD83-B52F0F449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828" y="3124200"/>
            <a:ext cx="2298700" cy="6096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457AE-A5FA-E14F-A0CB-A35684E63871}"/>
              </a:ext>
            </a:extLst>
          </p:cNvPr>
          <p:cNvSpPr txBox="1"/>
          <p:nvPr/>
        </p:nvSpPr>
        <p:spPr>
          <a:xfrm>
            <a:off x="8647289" y="3244334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ici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78594E5-258F-BD4A-9B50-F3EA56A3AF22}"/>
              </a:ext>
            </a:extLst>
          </p:cNvPr>
          <p:cNvSpPr txBox="1"/>
          <p:nvPr/>
        </p:nvSpPr>
        <p:spPr>
          <a:xfrm>
            <a:off x="0" y="1927838"/>
            <a:ext cx="510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Dessin couche neurones (modèle général 2 couches)</a:t>
            </a:r>
          </a:p>
        </p:txBody>
      </p:sp>
      <p:pic>
        <p:nvPicPr>
          <p:cNvPr id="21" name="Image 20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F7851521-66C4-2C44-8BF5-98DAFCBC0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60" y="5718951"/>
            <a:ext cx="737114" cy="737114"/>
          </a:xfrm>
          <a:prstGeom prst="rect">
            <a:avLst/>
          </a:prstGeom>
        </p:spPr>
      </p:pic>
      <p:pic>
        <p:nvPicPr>
          <p:cNvPr id="23" name="Image 22" descr="Une image contenant dessin, signe, alimentation&#10;&#10;Description générée automatiquement">
            <a:extLst>
              <a:ext uri="{FF2B5EF4-FFF2-40B4-BE49-F238E27FC236}">
                <a16:creationId xmlns:a16="http://schemas.microsoft.com/office/drawing/2014/main" id="{7F62768F-5A1C-A846-816C-E291086EA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54" y="4696510"/>
            <a:ext cx="1993900" cy="578231"/>
          </a:xfrm>
          <a:prstGeom prst="rect">
            <a:avLst/>
          </a:prstGeom>
        </p:spPr>
      </p:pic>
      <p:pic>
        <p:nvPicPr>
          <p:cNvPr id="25" name="Image 24" descr="Une image contenant signe&#10;&#10;Description générée automatiquement">
            <a:extLst>
              <a:ext uri="{FF2B5EF4-FFF2-40B4-BE49-F238E27FC236}">
                <a16:creationId xmlns:a16="http://schemas.microsoft.com/office/drawing/2014/main" id="{50FD02F0-97BA-2D49-8210-C3AE0078A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886" y="5563096"/>
            <a:ext cx="1587500" cy="8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30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13ABA7C-831E-7F46-92AA-917FF8392C8E}"/>
              </a:ext>
            </a:extLst>
          </p:cNvPr>
          <p:cNvSpPr txBox="1"/>
          <p:nvPr/>
        </p:nvSpPr>
        <p:spPr>
          <a:xfrm>
            <a:off x="231226" y="241737"/>
            <a:ext cx="32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Apprentissage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73809F-38F3-8D4C-84E1-5190E26F933E}"/>
              </a:ext>
            </a:extLst>
          </p:cNvPr>
          <p:cNvSpPr txBox="1"/>
          <p:nvPr/>
        </p:nvSpPr>
        <p:spPr>
          <a:xfrm>
            <a:off x="275242" y="846666"/>
            <a:ext cx="656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Partie la plus importante du développement du réseau de neurone :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476018E-0AD1-1246-8488-D2C8C52CAB46}"/>
              </a:ext>
            </a:extLst>
          </p:cNvPr>
          <p:cNvSpPr txBox="1"/>
          <p:nvPr/>
        </p:nvSpPr>
        <p:spPr>
          <a:xfrm>
            <a:off x="5241912" y="1585330"/>
            <a:ext cx="166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Deux méthodes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EAF8BF-6992-804D-8CA8-808BE167BC10}"/>
              </a:ext>
            </a:extLst>
          </p:cNvPr>
          <p:cNvSpPr txBox="1"/>
          <p:nvPr/>
        </p:nvSpPr>
        <p:spPr>
          <a:xfrm>
            <a:off x="231226" y="2656934"/>
            <a:ext cx="5355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fr-FR" dirty="0" err="1"/>
              <a:t>train_test_split</a:t>
            </a:r>
            <a:r>
              <a:rPr lang="fr-FR" dirty="0"/>
              <a:t> ( ou génération aléatoire du </a:t>
            </a:r>
            <a:r>
              <a:rPr lang="fr-FR" dirty="0" err="1"/>
              <a:t>X_train</a:t>
            </a:r>
            <a:r>
              <a:rPr lang="fr-FR" dirty="0"/>
              <a:t>)</a:t>
            </a:r>
          </a:p>
          <a:p>
            <a:r>
              <a:rPr lang="fr-FR" dirty="0"/>
              <a:t>Proportions (75-20)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61AE33E-E99F-1645-9DDB-5CDDB6278203}"/>
              </a:ext>
            </a:extLst>
          </p:cNvPr>
          <p:cNvSpPr txBox="1"/>
          <p:nvPr/>
        </p:nvSpPr>
        <p:spPr>
          <a:xfrm>
            <a:off x="7394222" y="2656934"/>
            <a:ext cx="433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ym typeface="Wingdings" pitchFamily="2" charset="2"/>
              </a:rPr>
              <a:t> J’impose le </a:t>
            </a:r>
            <a:r>
              <a:rPr lang="fr-FR" dirty="0" err="1">
                <a:sym typeface="Wingdings" pitchFamily="2" charset="2"/>
              </a:rPr>
              <a:t>X_train</a:t>
            </a:r>
            <a:r>
              <a:rPr lang="fr-FR" dirty="0">
                <a:sym typeface="Wingdings" pitchFamily="2" charset="2"/>
              </a:rPr>
              <a:t> au réseau de neurone</a:t>
            </a:r>
            <a:endParaRPr lang="fr-FR" dirty="0"/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48996705-18A3-0446-B2B5-A72205683895}"/>
              </a:ext>
            </a:extLst>
          </p:cNvPr>
          <p:cNvSpPr/>
          <p:nvPr/>
        </p:nvSpPr>
        <p:spPr>
          <a:xfrm>
            <a:off x="5971822" y="1215998"/>
            <a:ext cx="203200" cy="3418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3238544E-17A6-844F-9277-BCA1135A04BC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6073422" y="1954662"/>
            <a:ext cx="3488541" cy="7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32C2784-01AC-5241-962A-42BD1EA092B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909075" y="1954662"/>
            <a:ext cx="3164347" cy="70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41B4BC3A-ACC3-E64C-B62C-E5B2C18B8680}"/>
              </a:ext>
            </a:extLst>
          </p:cNvPr>
          <p:cNvSpPr/>
          <p:nvPr/>
        </p:nvSpPr>
        <p:spPr>
          <a:xfrm>
            <a:off x="7981951" y="3508563"/>
            <a:ext cx="552450" cy="317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388485A-A721-8643-80FB-376EBE5E2D0A}"/>
              </a:ext>
            </a:extLst>
          </p:cNvPr>
          <p:cNvSpPr txBox="1"/>
          <p:nvPr/>
        </p:nvSpPr>
        <p:spPr>
          <a:xfrm>
            <a:off x="8699975" y="3132211"/>
            <a:ext cx="3307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Permet de valider la puissance du réseau, en établissant des prédictions sur des noyaux qu’il ne connait pas, mais que nous connaissons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0066CD9-4550-2B47-9480-76DCFE8CA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027" y="6131604"/>
            <a:ext cx="8445500" cy="317500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DE6C8E48-F5A8-D94D-92CC-AE6EF5BC7008}"/>
              </a:ext>
            </a:extLst>
          </p:cNvPr>
          <p:cNvSpPr txBox="1"/>
          <p:nvPr/>
        </p:nvSpPr>
        <p:spPr>
          <a:xfrm>
            <a:off x="184089" y="3359206"/>
            <a:ext cx="3275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Modèle d’apprentissage retenu :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8F653F-2B3D-FD45-BF9A-2BEE9DCA55EE}"/>
              </a:ext>
            </a:extLst>
          </p:cNvPr>
          <p:cNvSpPr txBox="1"/>
          <p:nvPr/>
        </p:nvSpPr>
        <p:spPr>
          <a:xfrm>
            <a:off x="184089" y="3941561"/>
            <a:ext cx="664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Epochs</a:t>
            </a:r>
            <a:r>
              <a:rPr lang="fr-FR" dirty="0"/>
              <a:t> : nombre de fois que le réseau passera les données en revue : 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C6FE5F1-32F2-3748-9885-1B949E97342E}"/>
              </a:ext>
            </a:extLst>
          </p:cNvPr>
          <p:cNvSpPr txBox="1"/>
          <p:nvPr/>
        </p:nvSpPr>
        <p:spPr>
          <a:xfrm>
            <a:off x="451279" y="4439766"/>
            <a:ext cx="793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Non lissage des données oscillantes&lt; Nombre d’</a:t>
            </a:r>
            <a:r>
              <a:rPr lang="fr-FR" dirty="0" err="1"/>
              <a:t>epochs</a:t>
            </a:r>
            <a:r>
              <a:rPr lang="fr-FR" dirty="0"/>
              <a:t> correct &lt; sur-apprentissage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3C9066C-05EB-524A-A15F-728B10BDA883}"/>
              </a:ext>
            </a:extLst>
          </p:cNvPr>
          <p:cNvSpPr txBox="1"/>
          <p:nvPr/>
        </p:nvSpPr>
        <p:spPr>
          <a:xfrm>
            <a:off x="184089" y="4977458"/>
            <a:ext cx="804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 err="1"/>
              <a:t>Batch_size</a:t>
            </a:r>
            <a:r>
              <a:rPr lang="fr-FR" u="sng" dirty="0"/>
              <a:t> </a:t>
            </a:r>
            <a:r>
              <a:rPr lang="fr-FR" dirty="0"/>
              <a:t>: le réseau sépare les données en petit groupes de la taille du batch size :</a:t>
            </a:r>
          </a:p>
          <a:p>
            <a:r>
              <a:rPr lang="fr-FR" dirty="0"/>
              <a:t>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D53CCB4-F526-884E-B70B-BDF93A9AF81C}"/>
              </a:ext>
            </a:extLst>
          </p:cNvPr>
          <p:cNvSpPr txBox="1"/>
          <p:nvPr/>
        </p:nvSpPr>
        <p:spPr>
          <a:xfrm>
            <a:off x="497023" y="5517014"/>
            <a:ext cx="640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Batch size ODG valeur moyenne du nombre de données par noyau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B2825FE-5F2C-B94E-8A41-22035341BE57}"/>
              </a:ext>
            </a:extLst>
          </p:cNvPr>
          <p:cNvSpPr txBox="1"/>
          <p:nvPr/>
        </p:nvSpPr>
        <p:spPr>
          <a:xfrm>
            <a:off x="451279" y="6115677"/>
            <a:ext cx="120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finalement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8DF4E1-4387-1F4C-9BF8-3A8F613F651B}"/>
              </a:ext>
            </a:extLst>
          </p:cNvPr>
          <p:cNvSpPr txBox="1"/>
          <p:nvPr/>
        </p:nvSpPr>
        <p:spPr>
          <a:xfrm>
            <a:off x="9561963" y="5117354"/>
            <a:ext cx="223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Temps apprentissage </a:t>
            </a:r>
          </a:p>
          <a:p>
            <a:r>
              <a:rPr lang="fr-FR" b="1" u="sng" dirty="0"/>
              <a:t>1-2min</a:t>
            </a:r>
          </a:p>
        </p:txBody>
      </p:sp>
    </p:spTree>
    <p:extLst>
      <p:ext uri="{BB962C8B-B14F-4D97-AF65-F5344CB8AC3E}">
        <p14:creationId xmlns:p14="http://schemas.microsoft.com/office/powerpoint/2010/main" val="28893637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{AC5D2609-C2B1-1244-A2DE-D434A2EA4B1F}tf10001120</Template>
  <TotalTime>3115</TotalTime>
  <Words>787</Words>
  <Application>Microsoft Macintosh PowerPoint</Application>
  <PresentationFormat>Grand écran</PresentationFormat>
  <Paragraphs>108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Etienne Pion</dc:creator>
  <cp:lastModifiedBy>Etienne Pion</cp:lastModifiedBy>
  <cp:revision>38</cp:revision>
  <dcterms:created xsi:type="dcterms:W3CDTF">2020-06-19T09:05:00Z</dcterms:created>
  <dcterms:modified xsi:type="dcterms:W3CDTF">2020-06-24T07:37:53Z</dcterms:modified>
</cp:coreProperties>
</file>